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61" r:id="rId2"/>
    <p:sldId id="284" r:id="rId3"/>
    <p:sldId id="283" r:id="rId4"/>
    <p:sldId id="281" r:id="rId5"/>
    <p:sldId id="274" r:id="rId6"/>
    <p:sldId id="276" r:id="rId7"/>
    <p:sldId id="277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4D4D"/>
    <a:srgbClr val="3A6560"/>
    <a:srgbClr val="ED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75245" autoAdjust="0"/>
  </p:normalViewPr>
  <p:slideViewPr>
    <p:cSldViewPr snapToGrid="0" showGuides="1">
      <p:cViewPr varScale="1">
        <p:scale>
          <a:sx n="89" d="100"/>
          <a:sy n="89" d="100"/>
        </p:scale>
        <p:origin x="58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382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8576B1-2877-4DD7-AEF2-24658D48B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dirty="0">
                <a:latin typeface="Cormorant Garamond" panose="00000500000000000000" pitchFamily="2" charset="0"/>
              </a:rPr>
              <a:t>DGS Presentation </a:t>
            </a:r>
            <a:r>
              <a:rPr lang="en-US" sz="1400" dirty="0" err="1">
                <a:latin typeface="Cormorant Garamond" panose="00000500000000000000" pitchFamily="2" charset="0"/>
              </a:rPr>
              <a:t>Ivory_Charcoal</a:t>
            </a:r>
            <a:endParaRPr lang="en-US" sz="1400" dirty="0">
              <a:latin typeface="Cormorant Garamond" panose="00000500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20A5E-09DA-4ED0-98C7-AA046321D7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r>
              <a:rPr lang="en-US" sz="1400" dirty="0">
                <a:latin typeface="Cormorant Garamond" panose="00000500000000000000" pitchFamily="2" charset="0"/>
              </a:rPr>
              <a:t>dallasgenealogy.org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46B00-A919-4B48-AF78-763C96BECC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ormorant Garamond" panose="000005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20E38-F103-4573-BDF1-68A1C41F2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8F52D-B2F0-4B80-807D-16D9CE640A05}" type="slidenum">
              <a:rPr lang="en-US" smtClean="0">
                <a:latin typeface="Cormorant Garamond" panose="00000500000000000000" pitchFamily="2" charset="0"/>
              </a:rPr>
              <a:t>‹#›</a:t>
            </a:fld>
            <a:endParaRPr lang="en-US" dirty="0">
              <a:latin typeface="Cormorant Garamond" panose="000005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A401F6-33AA-4079-A1E1-4F21F5312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55" y="8035038"/>
            <a:ext cx="4578493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5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70BA-D55F-40B0-9548-867A59733B0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D850D-9E82-4B6D-9166-60B7C9879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1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DGS-Pattern-WEB-Ivory+Multi.png</a:t>
            </a:r>
          </a:p>
          <a:p>
            <a:pPr>
              <a:buSzPts val="1400"/>
            </a:pPr>
            <a:r>
              <a:rPr lang="en-US" dirty="0"/>
              <a:t>Logo Image</a:t>
            </a:r>
            <a:r>
              <a:rPr lang="en-US"/>
              <a:t>: DGS-LogoStackedTagline-WEBsmall-Charcoal.png</a:t>
            </a:r>
            <a:endParaRPr lang="en-US" dirty="0"/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Title text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8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DGS-Pattern-WEB-Ivory+Multi.png</a:t>
            </a:r>
          </a:p>
          <a:p>
            <a:pPr>
              <a:buSzPts val="1400"/>
            </a:pPr>
            <a:r>
              <a:rPr lang="en-US" dirty="0"/>
              <a:t>Logo Image</a:t>
            </a:r>
            <a:r>
              <a:rPr lang="en-US"/>
              <a:t>: DGS-LogoStackedTagline-WEBsmall-Charcoal.png</a:t>
            </a:r>
            <a:endParaRPr lang="en-US" dirty="0"/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Title text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8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USAGE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May</a:t>
            </a:r>
            <a:r>
              <a:rPr lang="en-US" dirty="0"/>
              <a:t> not be needed if included in first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>
              <a:buSzPts val="1400"/>
            </a:pPr>
            <a:r>
              <a:rPr lang="en-US" dirty="0"/>
              <a:t>Text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>
              <a:buSzPts val="1400"/>
            </a:pPr>
            <a:endParaRPr lang="en-US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DGS-LogoHoriz-WEBsmall-Charcoal.png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42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dirty="0"/>
              <a:t>Text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DGS-LogoHoriz-WEBsmall-Green+Rust+LgtGreen.png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44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FONTS</a:t>
            </a:r>
          </a:p>
          <a:p>
            <a:r>
              <a:rPr lang="en-US" dirty="0"/>
              <a:t>Slide title font: Montserrat Medium</a:t>
            </a:r>
          </a:p>
          <a:p>
            <a:r>
              <a:rPr lang="en-US" dirty="0"/>
              <a:t>Text font: 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r>
              <a:rPr lang="en-US" dirty="0"/>
              <a:t>Featured text font: Cormorant Garamond </a:t>
            </a:r>
            <a:r>
              <a:rPr lang="en-US" dirty="0" err="1"/>
              <a:t>SemiBold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PP BW Educ Pres Handout Template Draft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Dallas Genealogical Society | dallasgenealogy.org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8A090-C5A6-47EF-B64C-F494E5E06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0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9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DGS-Pattern-WEB-Green.png</a:t>
            </a:r>
          </a:p>
          <a:p>
            <a:pPr>
              <a:buSzPts val="1400"/>
            </a:pPr>
            <a:r>
              <a:rPr lang="en-US" dirty="0"/>
              <a:t>Tagline image: DGS-TaglineMark-WEBlarge-Charcoal.png</a:t>
            </a:r>
          </a:p>
          <a:p>
            <a:endParaRPr lang="en-US" dirty="0"/>
          </a:p>
          <a:p>
            <a:r>
              <a:rPr lang="en-US" b="1" dirty="0"/>
              <a:t>FONT</a:t>
            </a:r>
            <a:endParaRPr lang="en-US" b="0" dirty="0"/>
          </a:p>
          <a:p>
            <a:r>
              <a:rPr lang="en-US" b="0" dirty="0"/>
              <a:t>URL font: Cormorant Garamond </a:t>
            </a:r>
            <a:r>
              <a:rPr lang="en-US" b="0" dirty="0" err="1"/>
              <a:t>SemiBold</a:t>
            </a:r>
            <a:endParaRPr lang="en-US" b="0" dirty="0"/>
          </a:p>
          <a:p>
            <a:endParaRPr lang="en-US" b="0" dirty="0"/>
          </a:p>
          <a:p>
            <a:r>
              <a:rPr lang="en-US" b="1" dirty="0"/>
              <a:t>Attribution for opening sound: </a:t>
            </a:r>
          </a:p>
          <a:p>
            <a:r>
              <a:rPr lang="en-US" b="0" dirty="0"/>
              <a:t>"vibraphone-chord.wav" by Jack Urbanski is licensed under CC0. </a:t>
            </a:r>
          </a:p>
          <a:p>
            <a:r>
              <a:rPr lang="en-US" b="0" dirty="0"/>
              <a:t>https://freesound.org/people/jack_urbanski/sounds/495674/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6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1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9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2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2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7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4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2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8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C26C-0307-48D9-BC8C-6F3E5686F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9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company name&#10;&#10;Description automatically generated">
            <a:extLst>
              <a:ext uri="{FF2B5EF4-FFF2-40B4-BE49-F238E27FC236}">
                <a16:creationId xmlns:a16="http://schemas.microsoft.com/office/drawing/2014/main" id="{E05A5098-47F1-48E7-B87E-13C45D46FB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352" y="150608"/>
            <a:ext cx="7862811" cy="6847241"/>
          </a:xfrm>
          <a:prstGeom prst="rect">
            <a:avLst/>
          </a:prstGeom>
        </p:spPr>
      </p:pic>
      <p:pic>
        <p:nvPicPr>
          <p:cNvPr id="4" name="495674__jack-urbanski__vibraphone-chord">
            <a:hlinkClick r:id="" action="ppaction://media"/>
            <a:extLst>
              <a:ext uri="{FF2B5EF4-FFF2-40B4-BE49-F238E27FC236}">
                <a16:creationId xmlns:a16="http://schemas.microsoft.com/office/drawing/2014/main" id="{853C9D87-1449-4B82-84E9-7C1C007392B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510048" y="6218181"/>
            <a:ext cx="487363" cy="48736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AB8E96-E8C6-4CD2-A972-25703604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853E1-2760-44C2-8D59-316FB370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B434C969-AB75-48BE-9DA9-0FF8DC8DB1D3}"/>
              </a:ext>
            </a:extLst>
          </p:cNvPr>
          <p:cNvSpPr txBox="1"/>
          <p:nvPr/>
        </p:nvSpPr>
        <p:spPr>
          <a:xfrm>
            <a:off x="6591552" y="1430865"/>
            <a:ext cx="507466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dirty="0">
                <a:solidFill>
                  <a:srgbClr val="4E4D4D"/>
                </a:solidFill>
                <a:latin typeface="Montserrat Medium" panose="00000600000000000000" pitchFamily="2" charset="0"/>
                <a:ea typeface="Arial"/>
                <a:cs typeface="Arial"/>
                <a:sym typeface="Arial"/>
              </a:rPr>
              <a:t>Title text h</a:t>
            </a:r>
            <a:r>
              <a:rPr lang="en-US" sz="4800" b="0" i="0" u="none" strike="noStrike" cap="none" dirty="0">
                <a:solidFill>
                  <a:srgbClr val="4E4D4D"/>
                </a:solidFill>
                <a:latin typeface="Montserrat Medium" panose="00000600000000000000" pitchFamily="2" charset="0"/>
                <a:ea typeface="Arial"/>
                <a:cs typeface="Arial"/>
                <a:sym typeface="Arial"/>
              </a:rPr>
              <a:t>ere</a:t>
            </a:r>
            <a:endParaRPr sz="1400" b="0" i="0" u="none" strike="noStrike" cap="none" dirty="0">
              <a:solidFill>
                <a:srgbClr val="4E4D4D"/>
              </a:solidFill>
              <a:latin typeface="Montserrat Medium" panose="00000600000000000000" pitchFamily="2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4E4D4D"/>
                </a:solidFill>
                <a:latin typeface="Cormorant Garamond" panose="00000500000000000000" pitchFamily="2" charset="0"/>
                <a:ea typeface="Arial"/>
                <a:cs typeface="Arial"/>
                <a:sym typeface="Arial"/>
              </a:rPr>
              <a:t>Other text here</a:t>
            </a:r>
            <a:endParaRPr sz="1400" b="0" i="0" u="none" strike="noStrike" cap="none" dirty="0">
              <a:solidFill>
                <a:srgbClr val="4E4D4D"/>
              </a:solidFill>
              <a:latin typeface="Cormorant Garamond" panose="00000500000000000000" pitchFamily="2" charset="0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Graphical user interface, company name&#10;&#10;Description automatically generated">
            <a:extLst>
              <a:ext uri="{FF2B5EF4-FFF2-40B4-BE49-F238E27FC236}">
                <a16:creationId xmlns:a16="http://schemas.microsoft.com/office/drawing/2014/main" id="{E05A5098-47F1-48E7-B87E-13C45D46FB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3" y="1043496"/>
            <a:ext cx="5775121" cy="5029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7D7B1-AC67-4D14-BCA6-B8EC50C7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22AE3-935E-4421-ABDD-2D5B81F9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382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83B04-E4B9-4CE2-ADBA-2E365175F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4C1C5-5A77-45FC-923F-E8600930F6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A0A1D-CE65-415C-9FD0-355F04DB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347FC-801B-4223-A321-998BB3B4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6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B3DDB-02C2-4902-BE8C-4CD7ABD3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AE19E-182E-4056-B213-840A3ACD6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CA501-BA1F-428A-B8B9-9DA673AEB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EA51E-3B50-4E81-9488-E7BF9B8B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169814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2775-659A-4894-8D3F-78DEB190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9481-C13C-41CE-8628-5C117909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General Meetings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1st Saturday, September - May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Featured speaker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Live streamed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Virtual Help Desk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4th Tuesday at 7pm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Open forum for family history questions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BB5FD-8EC1-4D6B-9593-EA680996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A79A6-9911-48C7-94F9-E7B839E126CA}"/>
              </a:ext>
            </a:extLst>
          </p:cNvPr>
          <p:cNvSpPr txBox="1"/>
          <p:nvPr/>
        </p:nvSpPr>
        <p:spPr>
          <a:xfrm>
            <a:off x="3768279" y="5199287"/>
            <a:ext cx="4655442" cy="646331"/>
          </a:xfrm>
          <a:prstGeom prst="rect">
            <a:avLst/>
          </a:prstGeom>
          <a:noFill/>
          <a:ln>
            <a:solidFill>
              <a:srgbClr val="4E4D4D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rgbClr val="3A6560"/>
                  </a:solidFill>
                </a:ln>
                <a:solidFill>
                  <a:srgbClr val="4E4D4D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485F3-5C26-4EC5-846C-D8E5CB98E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10860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95A0-BAD5-42A2-86B8-9E082F2D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DGS: Special Interest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DD8B-AD92-4F30-8CFF-1908362041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African American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Best Practices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Coppell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DNA</a:t>
            </a:r>
          </a:p>
          <a:p>
            <a:r>
              <a:rPr lang="en-US" dirty="0">
                <a:latin typeface="Lato Light" panose="020F0302020204030203" pitchFamily="34" charset="0"/>
              </a:rPr>
              <a:t>Family Tree Maker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BB110-3E8F-4A07-A2D1-501EFD9158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German</a:t>
            </a:r>
          </a:p>
          <a:p>
            <a:r>
              <a:rPr lang="en-US" dirty="0">
                <a:latin typeface="Lato Light" panose="020F0302020204030203" pitchFamily="34" charset="0"/>
              </a:rPr>
              <a:t>Jewish</a:t>
            </a:r>
          </a:p>
          <a:p>
            <a:r>
              <a:rPr lang="en-US" dirty="0">
                <a:latin typeface="Lato Light" panose="020F0302020204030203" pitchFamily="34" charset="0"/>
              </a:rPr>
              <a:t>Mac/Gen Reunion</a:t>
            </a:r>
          </a:p>
          <a:p>
            <a:r>
              <a:rPr lang="en-US" dirty="0" err="1">
                <a:latin typeface="Lato Light" panose="020F0302020204030203" pitchFamily="34" charset="0"/>
              </a:rPr>
              <a:t>RootsMagic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CA1A9-655C-4322-8FA1-CC15550C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CDBE4-EB15-4F19-9CEA-C9376DC98505}"/>
              </a:ext>
            </a:extLst>
          </p:cNvPr>
          <p:cNvSpPr txBox="1"/>
          <p:nvPr/>
        </p:nvSpPr>
        <p:spPr>
          <a:xfrm>
            <a:off x="3768279" y="5199287"/>
            <a:ext cx="4655442" cy="646331"/>
          </a:xfrm>
          <a:prstGeom prst="rect">
            <a:avLst/>
          </a:prstGeom>
          <a:noFill/>
          <a:ln>
            <a:solidFill>
              <a:srgbClr val="4E4D4D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rgbClr val="3A6560"/>
                  </a:solidFill>
                </a:ln>
                <a:solidFill>
                  <a:srgbClr val="4E4D4D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AD7AB-7F72-45D2-A7C2-C20710E6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83703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3705-9B01-4CF6-8D60-3C748A40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DGS Seminars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BFC22-D852-4585-B50E-60648D90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B2C99-9A43-4BD4-B11F-90E02103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D17210-779F-4C19-97DD-BE45BB0FD7DE}"/>
              </a:ext>
            </a:extLst>
          </p:cNvPr>
          <p:cNvSpPr txBox="1"/>
          <p:nvPr/>
        </p:nvSpPr>
        <p:spPr>
          <a:xfrm>
            <a:off x="2281384" y="5348082"/>
            <a:ext cx="7632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spc="500" dirty="0">
                <a:solidFill>
                  <a:schemeClr val="accent5"/>
                </a:solidFill>
                <a:latin typeface="Cormorant Garamond SemiBold" panose="00000700000000000000" pitchFamily="2" charset="0"/>
              </a:rPr>
              <a:t>More info: dallasgenealogy.org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6EF62-9992-4EBC-B89E-52AAF98D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20255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20C2BFE-DD8C-4870-908A-6BFFF3658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76" y="457784"/>
            <a:ext cx="10979848" cy="3999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DA4DCC-F7D7-4F19-B11A-9154009FF17D}"/>
              </a:ext>
            </a:extLst>
          </p:cNvPr>
          <p:cNvSpPr txBox="1"/>
          <p:nvPr/>
        </p:nvSpPr>
        <p:spPr>
          <a:xfrm>
            <a:off x="3379551" y="4757734"/>
            <a:ext cx="54328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4E4D4D"/>
                </a:solidFill>
                <a:latin typeface="Cormorant Garamond SemiBold" panose="00000700000000000000" pitchFamily="2" charset="0"/>
              </a:rPr>
              <a:t>dallasgenealogy.org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9F7902-1C56-4EC9-9E4E-EC1C026A99A8}"/>
              </a:ext>
            </a:extLst>
          </p:cNvPr>
          <p:cNvSpPr txBox="1"/>
          <p:nvPr/>
        </p:nvSpPr>
        <p:spPr>
          <a:xfrm>
            <a:off x="2667899" y="6110787"/>
            <a:ext cx="6874137" cy="46166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"vibraphone-chord.wav" by Jack Urbanski is licensed under CC0. </a:t>
            </a:r>
          </a:p>
          <a:p>
            <a:pPr algn="ctr"/>
            <a:r>
              <a:rPr lang="en-US" sz="1200" b="1" dirty="0"/>
              <a:t>https://freesound.org/people/jack_urbanski/sounds/49567/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56886-4352-45F1-B481-5D3E92A3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C09C5-550A-47EC-BD13-4E9E91C2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theme1.xml><?xml version="1.0" encoding="utf-8"?>
<a:theme xmlns:a="http://schemas.openxmlformats.org/drawingml/2006/main" name="DGS Branded Slides">
  <a:themeElements>
    <a:clrScheme name="DGS Brand">
      <a:dk1>
        <a:srgbClr val="3A6560"/>
      </a:dk1>
      <a:lt1>
        <a:srgbClr val="EDECE6"/>
      </a:lt1>
      <a:dk2>
        <a:srgbClr val="9F6149"/>
      </a:dk2>
      <a:lt2>
        <a:srgbClr val="EDECE6"/>
      </a:lt2>
      <a:accent1>
        <a:srgbClr val="85A9A2"/>
      </a:accent1>
      <a:accent2>
        <a:srgbClr val="DDD2C2"/>
      </a:accent2>
      <a:accent3>
        <a:srgbClr val="EDECE6"/>
      </a:accent3>
      <a:accent4>
        <a:srgbClr val="3A6560"/>
      </a:accent4>
      <a:accent5>
        <a:srgbClr val="4E4D4D"/>
      </a:accent5>
      <a:accent6>
        <a:srgbClr val="008688"/>
      </a:accent6>
      <a:hlink>
        <a:srgbClr val="0563C1"/>
      </a:hlink>
      <a:folHlink>
        <a:srgbClr val="9F6149"/>
      </a:folHlink>
    </a:clrScheme>
    <a:fontScheme name="DGS Brand Fonts">
      <a:majorFont>
        <a:latin typeface="Montserrat Medium"/>
        <a:ea typeface=""/>
        <a:cs typeface=""/>
      </a:majorFont>
      <a:minorFont>
        <a:latin typeface="Lato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S Branded Slides" id="{B12A16BC-4390-4B76-A1D7-97F633C53346}" vid="{E86FCFD7-AF3A-49F3-9CCF-2BC5A71732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DGS Branded Slides</Template>
  <TotalTime>264</TotalTime>
  <Words>456</Words>
  <Application>Microsoft Office PowerPoint</Application>
  <PresentationFormat>Widescreen</PresentationFormat>
  <Paragraphs>105</Paragraphs>
  <Slides>8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Cormorant Garamond</vt:lpstr>
      <vt:lpstr>Cormorant Garamond SemiBold</vt:lpstr>
      <vt:lpstr>Lato</vt:lpstr>
      <vt:lpstr>Lato Light</vt:lpstr>
      <vt:lpstr>Montserrat Medium</vt:lpstr>
      <vt:lpstr>DGS Branded Slides</vt:lpstr>
      <vt:lpstr>PowerPoint Presentation</vt:lpstr>
      <vt:lpstr>PowerPoint Presentation</vt:lpstr>
      <vt:lpstr>PowerPoint Presentation</vt:lpstr>
      <vt:lpstr>PowerPoint Presentation</vt:lpstr>
      <vt:lpstr>DGS Meetings</vt:lpstr>
      <vt:lpstr>DGS: Special Interest Groups</vt:lpstr>
      <vt:lpstr>Upcoming DGS Seminars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Murray</dc:creator>
  <cp:lastModifiedBy>Kathleen Murray</cp:lastModifiedBy>
  <cp:revision>42</cp:revision>
  <dcterms:created xsi:type="dcterms:W3CDTF">2021-08-03T21:12:58Z</dcterms:created>
  <dcterms:modified xsi:type="dcterms:W3CDTF">2021-08-16T20:03:59Z</dcterms:modified>
</cp:coreProperties>
</file>